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80" r:id="rId2"/>
    <p:sldId id="276" r:id="rId3"/>
    <p:sldId id="283" r:id="rId4"/>
    <p:sldId id="281" r:id="rId5"/>
    <p:sldId id="291" r:id="rId6"/>
    <p:sldId id="284" r:id="rId7"/>
    <p:sldId id="285" r:id="rId8"/>
    <p:sldId id="286" r:id="rId9"/>
    <p:sldId id="287" r:id="rId10"/>
    <p:sldId id="290" r:id="rId11"/>
    <p:sldId id="288"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8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104" d="100"/>
          <a:sy n="104" d="100"/>
        </p:scale>
        <p:origin x="138" y="3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2/17/2019</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‹Nº›</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48A87A34-81AB-432B-8DAE-1953F412C126}" type="datetimeFigureOut">
              <a:rPr lang="en-US" dirty="0"/>
              <a:t>2/17/2019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1447191" y="2824269"/>
            <a:ext cx="4645152" cy="2644457"/>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6412362" y="2821491"/>
            <a:ext cx="4645152" cy="2637371"/>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2/17/2019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2/17/2019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2/17/2019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2/17/2019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2/17/2019</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2/17/2019</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‹Nº›</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a:stretch>
        </a:blip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A16F1B1-61A2-4250-9C6A-0C64049EBC14}"/>
              </a:ext>
            </a:extLst>
          </p:cNvPr>
          <p:cNvPicPr>
            <a:picLocks noChangeAspect="1"/>
          </p:cNvPicPr>
          <p:nvPr/>
        </p:nvPicPr>
        <p:blipFill rotWithShape="1">
          <a:blip r:embed="rId3"/>
          <a:srcRect t="22811" r="9090"/>
          <a:stretch/>
        </p:blipFill>
        <p:spPr>
          <a:xfrm>
            <a:off x="2" y="10"/>
            <a:ext cx="12191695" cy="6857990"/>
          </a:xfrm>
          <a:prstGeom prst="rect">
            <a:avLst/>
          </a:prstGeom>
        </p:spPr>
      </p:pic>
      <p:sp>
        <p:nvSpPr>
          <p:cNvPr id="3" name="Rectángulo 2">
            <a:extLst>
              <a:ext uri="{FF2B5EF4-FFF2-40B4-BE49-F238E27FC236}">
                <a16:creationId xmlns:a16="http://schemas.microsoft.com/office/drawing/2014/main" id="{30A115EE-1E7A-4BBD-95E7-0A12895E2D29}"/>
              </a:ext>
            </a:extLst>
          </p:cNvPr>
          <p:cNvSpPr/>
          <p:nvPr/>
        </p:nvSpPr>
        <p:spPr>
          <a:xfrm>
            <a:off x="1881930" y="1838876"/>
            <a:ext cx="9172922" cy="4362275"/>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4" name="Título 3">
            <a:extLst>
              <a:ext uri="{FF2B5EF4-FFF2-40B4-BE49-F238E27FC236}">
                <a16:creationId xmlns:a16="http://schemas.microsoft.com/office/drawing/2014/main" id="{3C40A9E9-E785-4DC7-8A6D-26C3EF82EAD2}"/>
              </a:ext>
            </a:extLst>
          </p:cNvPr>
          <p:cNvSpPr>
            <a:spLocks noGrp="1"/>
          </p:cNvSpPr>
          <p:nvPr>
            <p:ph type="ctrTitle"/>
          </p:nvPr>
        </p:nvSpPr>
        <p:spPr>
          <a:xfrm>
            <a:off x="2417779" y="802298"/>
            <a:ext cx="8637073" cy="2541431"/>
          </a:xfrm>
        </p:spPr>
        <p:txBody>
          <a:bodyPr>
            <a:normAutofit/>
          </a:bodyPr>
          <a:lstStyle/>
          <a:p>
            <a:r>
              <a:rPr lang="es-AR" sz="7200" dirty="0">
                <a:solidFill>
                  <a:schemeClr val="bg1"/>
                </a:solidFill>
              </a:rPr>
              <a:t>Industria 4.0</a:t>
            </a:r>
          </a:p>
        </p:txBody>
      </p:sp>
      <p:sp>
        <p:nvSpPr>
          <p:cNvPr id="5" name="Marcador de contenido 4">
            <a:extLst>
              <a:ext uri="{FF2B5EF4-FFF2-40B4-BE49-F238E27FC236}">
                <a16:creationId xmlns:a16="http://schemas.microsoft.com/office/drawing/2014/main" id="{9D3469DA-94FD-4BE3-9E91-F9C2391774E9}"/>
              </a:ext>
            </a:extLst>
          </p:cNvPr>
          <p:cNvSpPr>
            <a:spLocks noGrp="1"/>
          </p:cNvSpPr>
          <p:nvPr>
            <p:ph type="subTitle" idx="1"/>
          </p:nvPr>
        </p:nvSpPr>
        <p:spPr>
          <a:xfrm>
            <a:off x="2417780" y="3531204"/>
            <a:ext cx="8637072" cy="977621"/>
          </a:xfrm>
        </p:spPr>
        <p:txBody>
          <a:bodyPr>
            <a:normAutofit/>
          </a:bodyPr>
          <a:lstStyle/>
          <a:p>
            <a:r>
              <a:rPr lang="es-AR" sz="2000" dirty="0" err="1">
                <a:solidFill>
                  <a:schemeClr val="bg1"/>
                </a:solidFill>
              </a:rPr>
              <a:t>Blockchain</a:t>
            </a:r>
            <a:r>
              <a:rPr lang="es-AR" sz="2000" dirty="0">
                <a:solidFill>
                  <a:schemeClr val="bg1"/>
                </a:solidFill>
              </a:rPr>
              <a:t> y los nuevos pilares de la economía digital</a:t>
            </a:r>
          </a:p>
        </p:txBody>
      </p:sp>
      <p:sp>
        <p:nvSpPr>
          <p:cNvPr id="7" name="CuadroTexto 6">
            <a:extLst>
              <a:ext uri="{FF2B5EF4-FFF2-40B4-BE49-F238E27FC236}">
                <a16:creationId xmlns:a16="http://schemas.microsoft.com/office/drawing/2014/main" id="{EDEE868E-C00F-4987-921D-B96512E62B67}"/>
              </a:ext>
            </a:extLst>
          </p:cNvPr>
          <p:cNvSpPr txBox="1"/>
          <p:nvPr/>
        </p:nvSpPr>
        <p:spPr>
          <a:xfrm>
            <a:off x="7047638" y="5300435"/>
            <a:ext cx="3262432" cy="400110"/>
          </a:xfrm>
          <a:prstGeom prst="rect">
            <a:avLst/>
          </a:prstGeom>
          <a:noFill/>
        </p:spPr>
        <p:txBody>
          <a:bodyPr wrap="none" rtlCol="0">
            <a:spAutoFit/>
          </a:bodyPr>
          <a:lstStyle/>
          <a:p>
            <a:r>
              <a:rPr lang="es-AR" sz="2000" dirty="0">
                <a:solidFill>
                  <a:schemeClr val="bg1"/>
                </a:solidFill>
              </a:rPr>
              <a:t>MG. ING. FEDERICO D’ALÍA</a:t>
            </a:r>
          </a:p>
        </p:txBody>
      </p:sp>
      <p:cxnSp>
        <p:nvCxnSpPr>
          <p:cNvPr id="8" name="Conector recto 7">
            <a:extLst>
              <a:ext uri="{FF2B5EF4-FFF2-40B4-BE49-F238E27FC236}">
                <a16:creationId xmlns:a16="http://schemas.microsoft.com/office/drawing/2014/main" id="{6938B10C-DA93-46C2-8C75-3E935628549D}"/>
              </a:ext>
            </a:extLst>
          </p:cNvPr>
          <p:cNvCxnSpPr>
            <a:cxnSpLocks/>
          </p:cNvCxnSpPr>
          <p:nvPr/>
        </p:nvCxnSpPr>
        <p:spPr>
          <a:xfrm>
            <a:off x="2417779" y="3429000"/>
            <a:ext cx="7892291" cy="0"/>
          </a:xfrm>
          <a:prstGeom prst="line">
            <a:avLst/>
          </a:prstGeom>
          <a:ln w="38100">
            <a:solidFill>
              <a:srgbClr val="00C8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9918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9C9CB8C-C1BE-4A4D-BEB2-A8B7C7039AFA}"/>
              </a:ext>
            </a:extLst>
          </p:cNvPr>
          <p:cNvPicPr>
            <a:picLocks noChangeAspect="1"/>
          </p:cNvPicPr>
          <p:nvPr/>
        </p:nvPicPr>
        <p:blipFill rotWithShape="1">
          <a:blip r:embed="rId2"/>
          <a:srcRect t="22811" r="9090"/>
          <a:stretch/>
        </p:blipFill>
        <p:spPr>
          <a:xfrm>
            <a:off x="2" y="10"/>
            <a:ext cx="12191695" cy="6857990"/>
          </a:xfrm>
          <a:prstGeom prst="rect">
            <a:avLst/>
          </a:prstGeom>
        </p:spPr>
      </p:pic>
      <p:pic>
        <p:nvPicPr>
          <p:cNvPr id="2" name="Imagen 1">
            <a:extLst>
              <a:ext uri="{FF2B5EF4-FFF2-40B4-BE49-F238E27FC236}">
                <a16:creationId xmlns:a16="http://schemas.microsoft.com/office/drawing/2014/main" id="{BEF41214-E71F-429F-8658-7934C776D519}"/>
              </a:ext>
            </a:extLst>
          </p:cNvPr>
          <p:cNvPicPr>
            <a:picLocks noChangeAspect="1"/>
          </p:cNvPicPr>
          <p:nvPr/>
        </p:nvPicPr>
        <p:blipFill rotWithShape="1">
          <a:blip r:embed="rId3"/>
          <a:srcRect l="3136" r="1034"/>
          <a:stretch/>
        </p:blipFill>
        <p:spPr>
          <a:xfrm>
            <a:off x="106219" y="617451"/>
            <a:ext cx="6086747" cy="5648798"/>
          </a:xfrm>
          <a:prstGeom prst="rect">
            <a:avLst/>
          </a:prstGeom>
        </p:spPr>
      </p:pic>
      <p:pic>
        <p:nvPicPr>
          <p:cNvPr id="3" name="Imagen 2">
            <a:extLst>
              <a:ext uri="{FF2B5EF4-FFF2-40B4-BE49-F238E27FC236}">
                <a16:creationId xmlns:a16="http://schemas.microsoft.com/office/drawing/2014/main" id="{FCF11759-2CAC-4C19-86FB-61958D951670}"/>
              </a:ext>
            </a:extLst>
          </p:cNvPr>
          <p:cNvPicPr>
            <a:picLocks noChangeAspect="1"/>
          </p:cNvPicPr>
          <p:nvPr/>
        </p:nvPicPr>
        <p:blipFill rotWithShape="1">
          <a:blip r:embed="rId4"/>
          <a:srcRect b="3681"/>
          <a:stretch/>
        </p:blipFill>
        <p:spPr>
          <a:xfrm>
            <a:off x="6272484" y="616500"/>
            <a:ext cx="5868381" cy="5648798"/>
          </a:xfrm>
          <a:prstGeom prst="rect">
            <a:avLst/>
          </a:prstGeom>
        </p:spPr>
      </p:pic>
    </p:spTree>
    <p:extLst>
      <p:ext uri="{BB962C8B-B14F-4D97-AF65-F5344CB8AC3E}">
        <p14:creationId xmlns:p14="http://schemas.microsoft.com/office/powerpoint/2010/main" val="3678455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9C9CB8C-C1BE-4A4D-BEB2-A8B7C7039AFA}"/>
              </a:ext>
            </a:extLst>
          </p:cNvPr>
          <p:cNvPicPr>
            <a:picLocks noChangeAspect="1"/>
          </p:cNvPicPr>
          <p:nvPr/>
        </p:nvPicPr>
        <p:blipFill rotWithShape="1">
          <a:blip r:embed="rId2"/>
          <a:srcRect t="22811" r="9090"/>
          <a:stretch/>
        </p:blipFill>
        <p:spPr>
          <a:xfrm>
            <a:off x="2" y="10"/>
            <a:ext cx="12191695" cy="6857990"/>
          </a:xfrm>
          <a:prstGeom prst="rect">
            <a:avLst/>
          </a:prstGeom>
        </p:spPr>
      </p:pic>
      <p:sp>
        <p:nvSpPr>
          <p:cNvPr id="48" name="Rectangle 35">
            <a:extLst>
              <a:ext uri="{FF2B5EF4-FFF2-40B4-BE49-F238E27FC236}">
                <a16:creationId xmlns:a16="http://schemas.microsoft.com/office/drawing/2014/main" id="{F2AF0D79-4A1A-4F27-B9F0-CF252C4AC9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636753"/>
            <a:ext cx="8299435" cy="5572810"/>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3C40A9E9-E785-4DC7-8A6D-26C3EF82EAD2}"/>
              </a:ext>
            </a:extLst>
          </p:cNvPr>
          <p:cNvSpPr>
            <a:spLocks noGrp="1"/>
          </p:cNvSpPr>
          <p:nvPr>
            <p:ph type="title"/>
          </p:nvPr>
        </p:nvSpPr>
        <p:spPr>
          <a:xfrm>
            <a:off x="1304017" y="804520"/>
            <a:ext cx="6815731" cy="1049235"/>
          </a:xfrm>
        </p:spPr>
        <p:txBody>
          <a:bodyPr>
            <a:normAutofit/>
          </a:bodyPr>
          <a:lstStyle/>
          <a:p>
            <a:r>
              <a:rPr lang="es-AR" sz="3000" dirty="0">
                <a:solidFill>
                  <a:srgbClr val="FFFFFE"/>
                </a:solidFill>
              </a:rPr>
              <a:t>EL BLOCKCHAIN EN INDUSTRIA 4.0</a:t>
            </a:r>
          </a:p>
        </p:txBody>
      </p:sp>
      <p:cxnSp>
        <p:nvCxnSpPr>
          <p:cNvPr id="49" name="Straight Connector 37">
            <a:extLst>
              <a:ext uri="{FF2B5EF4-FFF2-40B4-BE49-F238E27FC236}">
                <a16:creationId xmlns:a16="http://schemas.microsoft.com/office/drawing/2014/main" id="{8E83266B-97F8-4AB9-818F-3A70E8D85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385" y="1847088"/>
            <a:ext cx="6813363" cy="0"/>
          </a:xfrm>
          <a:prstGeom prst="line">
            <a:avLst/>
          </a:prstGeom>
          <a:ln w="31750">
            <a:solidFill>
              <a:srgbClr val="18D9FD"/>
            </a:solidFill>
          </a:ln>
        </p:spPr>
        <p:style>
          <a:lnRef idx="3">
            <a:schemeClr val="accent1"/>
          </a:lnRef>
          <a:fillRef idx="0">
            <a:schemeClr val="accent1"/>
          </a:fillRef>
          <a:effectRef idx="2">
            <a:schemeClr val="accent1"/>
          </a:effectRef>
          <a:fontRef idx="minor">
            <a:schemeClr val="tx1"/>
          </a:fontRef>
        </p:style>
      </p:cxnSp>
      <p:sp>
        <p:nvSpPr>
          <p:cNvPr id="5" name="Marcador de contenido 4">
            <a:extLst>
              <a:ext uri="{FF2B5EF4-FFF2-40B4-BE49-F238E27FC236}">
                <a16:creationId xmlns:a16="http://schemas.microsoft.com/office/drawing/2014/main" id="{9D3469DA-94FD-4BE3-9E91-F9C2391774E9}"/>
              </a:ext>
            </a:extLst>
          </p:cNvPr>
          <p:cNvSpPr>
            <a:spLocks noGrp="1"/>
          </p:cNvSpPr>
          <p:nvPr>
            <p:ph idx="1"/>
          </p:nvPr>
        </p:nvSpPr>
        <p:spPr>
          <a:xfrm>
            <a:off x="1304017" y="2015733"/>
            <a:ext cx="6815731" cy="4283467"/>
          </a:xfrm>
        </p:spPr>
        <p:txBody>
          <a:bodyPr>
            <a:noAutofit/>
          </a:bodyPr>
          <a:lstStyle/>
          <a:p>
            <a:pPr algn="just">
              <a:buClr>
                <a:srgbClr val="18D9FD"/>
              </a:buClr>
            </a:pPr>
            <a:r>
              <a:rPr lang="es-AR" dirty="0">
                <a:solidFill>
                  <a:srgbClr val="FFFFFE"/>
                </a:solidFill>
              </a:rPr>
              <a:t>En el sector industrial se convertirán en una de las tecnologías más disruptivas de la industria 4.0 y la fabricación inteligente. Una de su aplicación más notable es  la  posibilidad  de  realizar la trazabilidad total de  un  producto,  desde  que se fabrica hasta un consumidor final compra dicho producto.</a:t>
            </a:r>
          </a:p>
          <a:p>
            <a:pPr algn="just">
              <a:buClr>
                <a:srgbClr val="18D9FD"/>
              </a:buClr>
            </a:pPr>
            <a:r>
              <a:rPr lang="es-AR" dirty="0">
                <a:solidFill>
                  <a:srgbClr val="FFFFFE"/>
                </a:solidFill>
              </a:rPr>
              <a:t>El </a:t>
            </a:r>
            <a:r>
              <a:rPr lang="es-AR" dirty="0" err="1">
                <a:solidFill>
                  <a:srgbClr val="FFFFFE"/>
                </a:solidFill>
              </a:rPr>
              <a:t>Blockchain</a:t>
            </a:r>
            <a:r>
              <a:rPr lang="es-AR" dirty="0">
                <a:solidFill>
                  <a:srgbClr val="FFFFFE"/>
                </a:solidFill>
              </a:rPr>
              <a:t> añade seguridad y eficiencia a un gran número de transferencia de información y está abriendo nuevos modelos de negocio no solo para el sector industrial sino en muchos otros sectores como los negocios digitales, el sector de la salud, el sector farmacéutico, el sector agrícola y pesquero, etc.</a:t>
            </a:r>
          </a:p>
        </p:txBody>
      </p:sp>
      <p:pic>
        <p:nvPicPr>
          <p:cNvPr id="3" name="Imagen 2">
            <a:extLst>
              <a:ext uri="{FF2B5EF4-FFF2-40B4-BE49-F238E27FC236}">
                <a16:creationId xmlns:a16="http://schemas.microsoft.com/office/drawing/2014/main" id="{6469E26A-C12E-4BCD-A47E-058EC16B48AB}"/>
              </a:ext>
            </a:extLst>
          </p:cNvPr>
          <p:cNvPicPr>
            <a:picLocks noChangeAspect="1"/>
          </p:cNvPicPr>
          <p:nvPr/>
        </p:nvPicPr>
        <p:blipFill rotWithShape="1">
          <a:blip r:embed="rId3"/>
          <a:srcRect r="8517"/>
          <a:stretch/>
        </p:blipFill>
        <p:spPr>
          <a:xfrm>
            <a:off x="8347780" y="1847088"/>
            <a:ext cx="3792394" cy="3594197"/>
          </a:xfrm>
          <a:prstGeom prst="rect">
            <a:avLst/>
          </a:prstGeom>
        </p:spPr>
      </p:pic>
    </p:spTree>
    <p:extLst>
      <p:ext uri="{BB962C8B-B14F-4D97-AF65-F5344CB8AC3E}">
        <p14:creationId xmlns:p14="http://schemas.microsoft.com/office/powerpoint/2010/main" val="1347292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9C9CB8C-C1BE-4A4D-BEB2-A8B7C7039AFA}"/>
              </a:ext>
            </a:extLst>
          </p:cNvPr>
          <p:cNvPicPr>
            <a:picLocks noChangeAspect="1"/>
          </p:cNvPicPr>
          <p:nvPr/>
        </p:nvPicPr>
        <p:blipFill rotWithShape="1">
          <a:blip r:embed="rId2"/>
          <a:srcRect t="22811" r="9090"/>
          <a:stretch/>
        </p:blipFill>
        <p:spPr>
          <a:xfrm>
            <a:off x="2" y="10"/>
            <a:ext cx="12191695" cy="6857990"/>
          </a:xfrm>
          <a:prstGeom prst="rect">
            <a:avLst/>
          </a:prstGeom>
        </p:spPr>
      </p:pic>
      <p:sp>
        <p:nvSpPr>
          <p:cNvPr id="48" name="Rectangle 35">
            <a:extLst>
              <a:ext uri="{FF2B5EF4-FFF2-40B4-BE49-F238E27FC236}">
                <a16:creationId xmlns:a16="http://schemas.microsoft.com/office/drawing/2014/main" id="{F2AF0D79-4A1A-4F27-B9F0-CF252C4AC9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636753"/>
            <a:ext cx="8299435" cy="5572810"/>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3C40A9E9-E785-4DC7-8A6D-26C3EF82EAD2}"/>
              </a:ext>
            </a:extLst>
          </p:cNvPr>
          <p:cNvSpPr>
            <a:spLocks noGrp="1"/>
          </p:cNvSpPr>
          <p:nvPr>
            <p:ph type="title"/>
          </p:nvPr>
        </p:nvSpPr>
        <p:spPr>
          <a:xfrm>
            <a:off x="1304017" y="804520"/>
            <a:ext cx="6815731" cy="1049235"/>
          </a:xfrm>
        </p:spPr>
        <p:txBody>
          <a:bodyPr>
            <a:noAutofit/>
          </a:bodyPr>
          <a:lstStyle/>
          <a:p>
            <a:r>
              <a:rPr lang="es-AR" sz="3000" dirty="0">
                <a:solidFill>
                  <a:srgbClr val="FFFFFE"/>
                </a:solidFill>
              </a:rPr>
              <a:t>EL ALGORITMO COMO MODELO DE NEGOCIO EN LA ECONOMÍA DIGITAL</a:t>
            </a:r>
          </a:p>
        </p:txBody>
      </p:sp>
      <p:cxnSp>
        <p:nvCxnSpPr>
          <p:cNvPr id="49" name="Straight Connector 37">
            <a:extLst>
              <a:ext uri="{FF2B5EF4-FFF2-40B4-BE49-F238E27FC236}">
                <a16:creationId xmlns:a16="http://schemas.microsoft.com/office/drawing/2014/main" id="{8E83266B-97F8-4AB9-818F-3A70E8D85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385" y="1847088"/>
            <a:ext cx="6813363" cy="0"/>
          </a:xfrm>
          <a:prstGeom prst="line">
            <a:avLst/>
          </a:prstGeom>
          <a:ln w="31750">
            <a:solidFill>
              <a:srgbClr val="18D9FD"/>
            </a:solidFill>
          </a:ln>
        </p:spPr>
        <p:style>
          <a:lnRef idx="3">
            <a:schemeClr val="accent1"/>
          </a:lnRef>
          <a:fillRef idx="0">
            <a:schemeClr val="accent1"/>
          </a:fillRef>
          <a:effectRef idx="2">
            <a:schemeClr val="accent1"/>
          </a:effectRef>
          <a:fontRef idx="minor">
            <a:schemeClr val="tx1"/>
          </a:fontRef>
        </p:style>
      </p:cxnSp>
      <p:sp>
        <p:nvSpPr>
          <p:cNvPr id="5" name="Marcador de contenido 4">
            <a:extLst>
              <a:ext uri="{FF2B5EF4-FFF2-40B4-BE49-F238E27FC236}">
                <a16:creationId xmlns:a16="http://schemas.microsoft.com/office/drawing/2014/main" id="{9D3469DA-94FD-4BE3-9E91-F9C2391774E9}"/>
              </a:ext>
            </a:extLst>
          </p:cNvPr>
          <p:cNvSpPr>
            <a:spLocks noGrp="1"/>
          </p:cNvSpPr>
          <p:nvPr>
            <p:ph idx="1"/>
          </p:nvPr>
        </p:nvSpPr>
        <p:spPr>
          <a:xfrm>
            <a:off x="1304017" y="2015733"/>
            <a:ext cx="6815731" cy="4205514"/>
          </a:xfrm>
        </p:spPr>
        <p:txBody>
          <a:bodyPr>
            <a:normAutofit fontScale="25000" lnSpcReduction="20000"/>
          </a:bodyPr>
          <a:lstStyle/>
          <a:p>
            <a:pPr algn="just">
              <a:buClr>
                <a:srgbClr val="18D9FD"/>
              </a:buClr>
            </a:pPr>
            <a:r>
              <a:rPr lang="es-AR" sz="6800" dirty="0">
                <a:solidFill>
                  <a:srgbClr val="FFFFFE"/>
                </a:solidFill>
              </a:rPr>
              <a:t>La unidad se centra la primera parte en el estudio de algoritmos utilizados en el mundo de los negocios y el desarrollo de la economía de algoritmos. Se describen los siguientes conceptos:</a:t>
            </a:r>
          </a:p>
          <a:p>
            <a:pPr lvl="1" algn="just">
              <a:buClr>
                <a:srgbClr val="18D9FD"/>
              </a:buClr>
            </a:pPr>
            <a:r>
              <a:rPr lang="es-AR" sz="6800" dirty="0">
                <a:solidFill>
                  <a:srgbClr val="FFFFFE"/>
                </a:solidFill>
              </a:rPr>
              <a:t>Definición y conceptos básicos de algoritmos.</a:t>
            </a:r>
          </a:p>
          <a:p>
            <a:pPr lvl="1" algn="just">
              <a:buClr>
                <a:srgbClr val="18D9FD"/>
              </a:buClr>
            </a:pPr>
            <a:r>
              <a:rPr lang="es-AR" sz="6800" dirty="0">
                <a:solidFill>
                  <a:srgbClr val="FFFFFE"/>
                </a:solidFill>
              </a:rPr>
              <a:t>El algoritmo como modelo de negocio en la economía digital.</a:t>
            </a:r>
          </a:p>
          <a:p>
            <a:pPr lvl="1" algn="just">
              <a:buClr>
                <a:srgbClr val="18D9FD"/>
              </a:buClr>
            </a:pPr>
            <a:r>
              <a:rPr lang="es-AR" sz="6800" dirty="0">
                <a:solidFill>
                  <a:srgbClr val="FFFFFE"/>
                </a:solidFill>
              </a:rPr>
              <a:t>Aplicaciones de algoritmos en sectores de la empresa y en medios sociales.</a:t>
            </a:r>
          </a:p>
          <a:p>
            <a:pPr lvl="1" algn="just">
              <a:buClr>
                <a:srgbClr val="18D9FD"/>
              </a:buClr>
            </a:pPr>
            <a:r>
              <a:rPr lang="es-AR" sz="6800" dirty="0">
                <a:solidFill>
                  <a:srgbClr val="FFFFFE"/>
                </a:solidFill>
              </a:rPr>
              <a:t>El nuevo modelo de servicios en la nube </a:t>
            </a:r>
            <a:r>
              <a:rPr lang="es-AR" sz="6800" dirty="0" err="1">
                <a:solidFill>
                  <a:srgbClr val="FFFFFE"/>
                </a:solidFill>
              </a:rPr>
              <a:t>AaaS</a:t>
            </a:r>
            <a:r>
              <a:rPr lang="es-AR" sz="6800" dirty="0">
                <a:solidFill>
                  <a:srgbClr val="FFFFFE"/>
                </a:solidFill>
              </a:rPr>
              <a:t> (algoritmos como servicio).</a:t>
            </a:r>
          </a:p>
          <a:p>
            <a:pPr lvl="1" algn="just">
              <a:buClr>
                <a:srgbClr val="18D9FD"/>
              </a:buClr>
            </a:pPr>
            <a:r>
              <a:rPr lang="es-AR" sz="6800" dirty="0">
                <a:solidFill>
                  <a:srgbClr val="FFFFFE"/>
                </a:solidFill>
              </a:rPr>
              <a:t>Revisar unas recomendaciones prácticas en el uso de un servicio de algoritmos.</a:t>
            </a:r>
          </a:p>
          <a:p>
            <a:pPr lvl="1" algn="just">
              <a:buClr>
                <a:srgbClr val="18D9FD"/>
              </a:buClr>
            </a:pPr>
            <a:r>
              <a:rPr lang="es-AR" sz="6800" dirty="0">
                <a:solidFill>
                  <a:srgbClr val="FFFFFE"/>
                </a:solidFill>
              </a:rPr>
              <a:t>Concepto y desarrollo de tiendas de algoritmos. El caso de </a:t>
            </a:r>
            <a:r>
              <a:rPr lang="es-AR" sz="6800" dirty="0" err="1">
                <a:solidFill>
                  <a:srgbClr val="FFFFFE"/>
                </a:solidFill>
              </a:rPr>
              <a:t>Algorithmia</a:t>
            </a:r>
            <a:r>
              <a:rPr lang="es-AR" sz="6800" dirty="0">
                <a:solidFill>
                  <a:srgbClr val="FFFFFE"/>
                </a:solidFill>
              </a:rPr>
              <a:t>.</a:t>
            </a:r>
          </a:p>
          <a:p>
            <a:pPr lvl="1" algn="just">
              <a:buClr>
                <a:srgbClr val="18D9FD"/>
              </a:buClr>
            </a:pPr>
            <a:r>
              <a:rPr lang="es-AR" sz="6800" dirty="0">
                <a:solidFill>
                  <a:srgbClr val="FFFFFE"/>
                </a:solidFill>
              </a:rPr>
              <a:t>La necesaria utilización de la ética en los algoritmos.</a:t>
            </a:r>
          </a:p>
          <a:p>
            <a:pPr algn="just">
              <a:buClr>
                <a:srgbClr val="18D9FD"/>
              </a:buClr>
            </a:pPr>
            <a:endParaRPr lang="es-AR" dirty="0">
              <a:solidFill>
                <a:srgbClr val="FFFFFE"/>
              </a:solidFill>
            </a:endParaRPr>
          </a:p>
        </p:txBody>
      </p:sp>
      <p:pic>
        <p:nvPicPr>
          <p:cNvPr id="2" name="Imagen 1">
            <a:extLst>
              <a:ext uri="{FF2B5EF4-FFF2-40B4-BE49-F238E27FC236}">
                <a16:creationId xmlns:a16="http://schemas.microsoft.com/office/drawing/2014/main" id="{EA84C43A-3D1E-47E7-A0A3-E3D62BD6E6BB}"/>
              </a:ext>
            </a:extLst>
          </p:cNvPr>
          <p:cNvPicPr>
            <a:picLocks noChangeAspect="1"/>
          </p:cNvPicPr>
          <p:nvPr/>
        </p:nvPicPr>
        <p:blipFill>
          <a:blip r:embed="rId3"/>
          <a:stretch>
            <a:fillRect/>
          </a:stretch>
        </p:blipFill>
        <p:spPr>
          <a:xfrm>
            <a:off x="8351928" y="1853755"/>
            <a:ext cx="3784098" cy="1986652"/>
          </a:xfrm>
          <a:prstGeom prst="rect">
            <a:avLst/>
          </a:prstGeom>
        </p:spPr>
      </p:pic>
      <p:pic>
        <p:nvPicPr>
          <p:cNvPr id="7" name="Imagen 6">
            <a:extLst>
              <a:ext uri="{FF2B5EF4-FFF2-40B4-BE49-F238E27FC236}">
                <a16:creationId xmlns:a16="http://schemas.microsoft.com/office/drawing/2014/main" id="{D08A4E31-568A-4444-BFF4-3E828A762BBB}"/>
              </a:ext>
            </a:extLst>
          </p:cNvPr>
          <p:cNvPicPr>
            <a:picLocks noChangeAspect="1"/>
          </p:cNvPicPr>
          <p:nvPr/>
        </p:nvPicPr>
        <p:blipFill>
          <a:blip r:embed="rId4"/>
          <a:stretch>
            <a:fillRect/>
          </a:stretch>
        </p:blipFill>
        <p:spPr>
          <a:xfrm>
            <a:off x="8351927" y="3966450"/>
            <a:ext cx="3784099" cy="2243113"/>
          </a:xfrm>
          <a:prstGeom prst="rect">
            <a:avLst/>
          </a:prstGeom>
        </p:spPr>
      </p:pic>
    </p:spTree>
    <p:extLst>
      <p:ext uri="{BB962C8B-B14F-4D97-AF65-F5344CB8AC3E}">
        <p14:creationId xmlns:p14="http://schemas.microsoft.com/office/powerpoint/2010/main" val="37034475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9C9CB8C-C1BE-4A4D-BEB2-A8B7C7039AFA}"/>
              </a:ext>
            </a:extLst>
          </p:cNvPr>
          <p:cNvPicPr>
            <a:picLocks noChangeAspect="1"/>
          </p:cNvPicPr>
          <p:nvPr/>
        </p:nvPicPr>
        <p:blipFill rotWithShape="1">
          <a:blip r:embed="rId2"/>
          <a:srcRect t="22811" r="9090"/>
          <a:stretch/>
        </p:blipFill>
        <p:spPr>
          <a:xfrm>
            <a:off x="2" y="10"/>
            <a:ext cx="12191695" cy="6857990"/>
          </a:xfrm>
          <a:prstGeom prst="rect">
            <a:avLst/>
          </a:prstGeom>
        </p:spPr>
      </p:pic>
      <p:sp>
        <p:nvSpPr>
          <p:cNvPr id="48" name="Rectangle 35">
            <a:extLst>
              <a:ext uri="{FF2B5EF4-FFF2-40B4-BE49-F238E27FC236}">
                <a16:creationId xmlns:a16="http://schemas.microsoft.com/office/drawing/2014/main" id="{F2AF0D79-4A1A-4F27-B9F0-CF252C4AC9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636753"/>
            <a:ext cx="8299435" cy="5572810"/>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3C40A9E9-E785-4DC7-8A6D-26C3EF82EAD2}"/>
              </a:ext>
            </a:extLst>
          </p:cNvPr>
          <p:cNvSpPr>
            <a:spLocks noGrp="1"/>
          </p:cNvSpPr>
          <p:nvPr>
            <p:ph type="title"/>
          </p:nvPr>
        </p:nvSpPr>
        <p:spPr>
          <a:xfrm>
            <a:off x="1304017" y="804520"/>
            <a:ext cx="6815731" cy="1049235"/>
          </a:xfrm>
        </p:spPr>
        <p:txBody>
          <a:bodyPr>
            <a:normAutofit/>
          </a:bodyPr>
          <a:lstStyle/>
          <a:p>
            <a:r>
              <a:rPr lang="es-AR" sz="3000" dirty="0">
                <a:solidFill>
                  <a:srgbClr val="FFFFFE"/>
                </a:solidFill>
              </a:rPr>
              <a:t>La ECONOMÍA COLABORATIVA</a:t>
            </a:r>
          </a:p>
        </p:txBody>
      </p:sp>
      <p:cxnSp>
        <p:nvCxnSpPr>
          <p:cNvPr id="49" name="Straight Connector 37">
            <a:extLst>
              <a:ext uri="{FF2B5EF4-FFF2-40B4-BE49-F238E27FC236}">
                <a16:creationId xmlns:a16="http://schemas.microsoft.com/office/drawing/2014/main" id="{8E83266B-97F8-4AB9-818F-3A70E8D85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385" y="1847088"/>
            <a:ext cx="6813363" cy="0"/>
          </a:xfrm>
          <a:prstGeom prst="line">
            <a:avLst/>
          </a:prstGeom>
          <a:ln w="31750">
            <a:solidFill>
              <a:srgbClr val="18D9FD"/>
            </a:solidFill>
          </a:ln>
        </p:spPr>
        <p:style>
          <a:lnRef idx="3">
            <a:schemeClr val="accent1"/>
          </a:lnRef>
          <a:fillRef idx="0">
            <a:schemeClr val="accent1"/>
          </a:fillRef>
          <a:effectRef idx="2">
            <a:schemeClr val="accent1"/>
          </a:effectRef>
          <a:fontRef idx="minor">
            <a:schemeClr val="tx1"/>
          </a:fontRef>
        </p:style>
      </p:cxnSp>
      <p:sp>
        <p:nvSpPr>
          <p:cNvPr id="5" name="Marcador de contenido 4">
            <a:extLst>
              <a:ext uri="{FF2B5EF4-FFF2-40B4-BE49-F238E27FC236}">
                <a16:creationId xmlns:a16="http://schemas.microsoft.com/office/drawing/2014/main" id="{9D3469DA-94FD-4BE3-9E91-F9C2391774E9}"/>
              </a:ext>
            </a:extLst>
          </p:cNvPr>
          <p:cNvSpPr>
            <a:spLocks noGrp="1"/>
          </p:cNvSpPr>
          <p:nvPr>
            <p:ph idx="1"/>
          </p:nvPr>
        </p:nvSpPr>
        <p:spPr>
          <a:xfrm>
            <a:off x="1304017" y="2015733"/>
            <a:ext cx="6815731" cy="4021267"/>
          </a:xfrm>
        </p:spPr>
        <p:txBody>
          <a:bodyPr>
            <a:normAutofit/>
          </a:bodyPr>
          <a:lstStyle/>
          <a:p>
            <a:pPr algn="just">
              <a:buClr>
                <a:srgbClr val="18D9FD"/>
              </a:buClr>
            </a:pPr>
            <a:r>
              <a:rPr lang="es-AR" dirty="0">
                <a:solidFill>
                  <a:srgbClr val="FFFFFE"/>
                </a:solidFill>
              </a:rPr>
              <a:t>En la segunda parte de la unidad se estudia la economía colaborativa, una de las tendencias de mayor impacto que están trayendo las tecnologías de la cuarta revolución industrial y en particular, los algoritmos de búsqueda de información y conocimiento.</a:t>
            </a:r>
          </a:p>
          <a:p>
            <a:pPr algn="just">
              <a:buClr>
                <a:srgbClr val="18D9FD"/>
              </a:buClr>
            </a:pPr>
            <a:r>
              <a:rPr lang="es-AR" dirty="0">
                <a:solidFill>
                  <a:srgbClr val="FFFFFE"/>
                </a:solidFill>
              </a:rPr>
              <a:t>La definición de referencia que hemos utilizado (Alonso y Miranda, 2017) definen economía colaborativa como: Un  modelo  de  relaciones y conjuntos de iniciativas  basadas  en  redes  horizontales con la participación de una comunidad y que tiene efectos en todos los ámbitos de la sociedad.</a:t>
            </a:r>
          </a:p>
          <a:p>
            <a:pPr algn="just">
              <a:buClr>
                <a:srgbClr val="18D9FD"/>
              </a:buClr>
            </a:pPr>
            <a:endParaRPr lang="es-AR" dirty="0">
              <a:solidFill>
                <a:srgbClr val="FFFFFE"/>
              </a:solidFill>
            </a:endParaRPr>
          </a:p>
        </p:txBody>
      </p:sp>
      <p:pic>
        <p:nvPicPr>
          <p:cNvPr id="7" name="Imagen 6">
            <a:extLst>
              <a:ext uri="{FF2B5EF4-FFF2-40B4-BE49-F238E27FC236}">
                <a16:creationId xmlns:a16="http://schemas.microsoft.com/office/drawing/2014/main" id="{BBD67E52-2F43-411A-9AE0-9071CA5972BA}"/>
              </a:ext>
            </a:extLst>
          </p:cNvPr>
          <p:cNvPicPr>
            <a:picLocks noChangeAspect="1"/>
          </p:cNvPicPr>
          <p:nvPr/>
        </p:nvPicPr>
        <p:blipFill>
          <a:blip r:embed="rId3"/>
          <a:stretch>
            <a:fillRect/>
          </a:stretch>
        </p:blipFill>
        <p:spPr>
          <a:xfrm>
            <a:off x="8363689" y="4094576"/>
            <a:ext cx="3760573" cy="2104402"/>
          </a:xfrm>
          <a:prstGeom prst="rect">
            <a:avLst/>
          </a:prstGeom>
        </p:spPr>
      </p:pic>
      <p:pic>
        <p:nvPicPr>
          <p:cNvPr id="9" name="Imagen 8">
            <a:extLst>
              <a:ext uri="{FF2B5EF4-FFF2-40B4-BE49-F238E27FC236}">
                <a16:creationId xmlns:a16="http://schemas.microsoft.com/office/drawing/2014/main" id="{ED06F229-3771-4F1A-83A2-588F9ACF5CF0}"/>
              </a:ext>
            </a:extLst>
          </p:cNvPr>
          <p:cNvPicPr>
            <a:picLocks noChangeAspect="1"/>
          </p:cNvPicPr>
          <p:nvPr/>
        </p:nvPicPr>
        <p:blipFill>
          <a:blip r:embed="rId4"/>
          <a:stretch>
            <a:fillRect/>
          </a:stretch>
        </p:blipFill>
        <p:spPr>
          <a:xfrm>
            <a:off x="8363689" y="1791415"/>
            <a:ext cx="3760573" cy="2115322"/>
          </a:xfrm>
          <a:prstGeom prst="rect">
            <a:avLst/>
          </a:prstGeom>
        </p:spPr>
      </p:pic>
    </p:spTree>
    <p:extLst>
      <p:ext uri="{BB962C8B-B14F-4D97-AF65-F5344CB8AC3E}">
        <p14:creationId xmlns:p14="http://schemas.microsoft.com/office/powerpoint/2010/main" val="14434191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9C9CB8C-C1BE-4A4D-BEB2-A8B7C7039AFA}"/>
              </a:ext>
            </a:extLst>
          </p:cNvPr>
          <p:cNvPicPr>
            <a:picLocks noChangeAspect="1"/>
          </p:cNvPicPr>
          <p:nvPr/>
        </p:nvPicPr>
        <p:blipFill rotWithShape="1">
          <a:blip r:embed="rId2"/>
          <a:srcRect t="22811" r="9090"/>
          <a:stretch/>
        </p:blipFill>
        <p:spPr>
          <a:xfrm>
            <a:off x="2" y="10"/>
            <a:ext cx="12191695" cy="6857990"/>
          </a:xfrm>
          <a:prstGeom prst="rect">
            <a:avLst/>
          </a:prstGeom>
        </p:spPr>
      </p:pic>
      <p:sp>
        <p:nvSpPr>
          <p:cNvPr id="48" name="Rectangle 35">
            <a:extLst>
              <a:ext uri="{FF2B5EF4-FFF2-40B4-BE49-F238E27FC236}">
                <a16:creationId xmlns:a16="http://schemas.microsoft.com/office/drawing/2014/main" id="{F2AF0D79-4A1A-4F27-B9F0-CF252C4AC9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636753"/>
            <a:ext cx="8299435" cy="5572810"/>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3C40A9E9-E785-4DC7-8A6D-26C3EF82EAD2}"/>
              </a:ext>
            </a:extLst>
          </p:cNvPr>
          <p:cNvSpPr>
            <a:spLocks noGrp="1"/>
          </p:cNvSpPr>
          <p:nvPr>
            <p:ph type="title"/>
          </p:nvPr>
        </p:nvSpPr>
        <p:spPr>
          <a:xfrm>
            <a:off x="1304017" y="804520"/>
            <a:ext cx="6815731" cy="1049235"/>
          </a:xfrm>
        </p:spPr>
        <p:txBody>
          <a:bodyPr>
            <a:normAutofit/>
          </a:bodyPr>
          <a:lstStyle/>
          <a:p>
            <a:r>
              <a:rPr lang="es-AR" sz="3000" dirty="0">
                <a:solidFill>
                  <a:srgbClr val="FFFFFE"/>
                </a:solidFill>
              </a:rPr>
              <a:t>Sectores de impacto de la economía colaborativa</a:t>
            </a:r>
          </a:p>
        </p:txBody>
      </p:sp>
      <p:cxnSp>
        <p:nvCxnSpPr>
          <p:cNvPr id="49" name="Straight Connector 37">
            <a:extLst>
              <a:ext uri="{FF2B5EF4-FFF2-40B4-BE49-F238E27FC236}">
                <a16:creationId xmlns:a16="http://schemas.microsoft.com/office/drawing/2014/main" id="{8E83266B-97F8-4AB9-818F-3A70E8D85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385" y="1847088"/>
            <a:ext cx="6813363" cy="0"/>
          </a:xfrm>
          <a:prstGeom prst="line">
            <a:avLst/>
          </a:prstGeom>
          <a:ln w="31750">
            <a:solidFill>
              <a:srgbClr val="18D9FD"/>
            </a:solidFill>
          </a:ln>
        </p:spPr>
        <p:style>
          <a:lnRef idx="3">
            <a:schemeClr val="accent1"/>
          </a:lnRef>
          <a:fillRef idx="0">
            <a:schemeClr val="accent1"/>
          </a:fillRef>
          <a:effectRef idx="2">
            <a:schemeClr val="accent1"/>
          </a:effectRef>
          <a:fontRef idx="minor">
            <a:schemeClr val="tx1"/>
          </a:fontRef>
        </p:style>
      </p:cxnSp>
      <p:sp>
        <p:nvSpPr>
          <p:cNvPr id="5" name="Marcador de contenido 4">
            <a:extLst>
              <a:ext uri="{FF2B5EF4-FFF2-40B4-BE49-F238E27FC236}">
                <a16:creationId xmlns:a16="http://schemas.microsoft.com/office/drawing/2014/main" id="{9D3469DA-94FD-4BE3-9E91-F9C2391774E9}"/>
              </a:ext>
            </a:extLst>
          </p:cNvPr>
          <p:cNvSpPr>
            <a:spLocks noGrp="1"/>
          </p:cNvSpPr>
          <p:nvPr>
            <p:ph idx="1"/>
          </p:nvPr>
        </p:nvSpPr>
        <p:spPr>
          <a:xfrm>
            <a:off x="1304017" y="2015733"/>
            <a:ext cx="6815731" cy="4021267"/>
          </a:xfrm>
        </p:spPr>
        <p:txBody>
          <a:bodyPr>
            <a:normAutofit/>
          </a:bodyPr>
          <a:lstStyle/>
          <a:p>
            <a:pPr algn="just">
              <a:buClr>
                <a:srgbClr val="18D9FD"/>
              </a:buClr>
            </a:pPr>
            <a:r>
              <a:rPr lang="es-AR" dirty="0">
                <a:solidFill>
                  <a:srgbClr val="FFFFFE"/>
                </a:solidFill>
              </a:rPr>
              <a:t>El modelo de economía colaborativa se apoya esencialmente  en los siguientes bloques temáticos:</a:t>
            </a:r>
          </a:p>
          <a:p>
            <a:pPr lvl="1" algn="just">
              <a:buClr>
                <a:srgbClr val="18D9FD"/>
              </a:buClr>
            </a:pPr>
            <a:r>
              <a:rPr lang="es-AR" dirty="0">
                <a:solidFill>
                  <a:srgbClr val="FFFFFE"/>
                </a:solidFill>
              </a:rPr>
              <a:t>Consumo colaborativo</a:t>
            </a:r>
          </a:p>
          <a:p>
            <a:pPr lvl="1" algn="just">
              <a:buClr>
                <a:srgbClr val="18D9FD"/>
              </a:buClr>
            </a:pPr>
            <a:r>
              <a:rPr lang="es-AR" dirty="0">
                <a:solidFill>
                  <a:srgbClr val="FFFFFE"/>
                </a:solidFill>
              </a:rPr>
              <a:t>Conocimiento abierto (open </a:t>
            </a:r>
            <a:r>
              <a:rPr lang="es-AR" dirty="0" err="1">
                <a:solidFill>
                  <a:srgbClr val="FFFFFE"/>
                </a:solidFill>
              </a:rPr>
              <a:t>knowledge</a:t>
            </a:r>
            <a:r>
              <a:rPr lang="es-AR" dirty="0">
                <a:solidFill>
                  <a:srgbClr val="FFFFFE"/>
                </a:solidFill>
              </a:rPr>
              <a:t>). (plataformas MOOC).</a:t>
            </a:r>
          </a:p>
          <a:p>
            <a:pPr lvl="1" algn="just">
              <a:buClr>
                <a:srgbClr val="18D9FD"/>
              </a:buClr>
            </a:pPr>
            <a:r>
              <a:rPr lang="es-AR" dirty="0" err="1">
                <a:solidFill>
                  <a:srgbClr val="FFFFFE"/>
                </a:solidFill>
              </a:rPr>
              <a:t>Makers</a:t>
            </a:r>
            <a:r>
              <a:rPr lang="es-AR" dirty="0">
                <a:solidFill>
                  <a:srgbClr val="FFFFFE"/>
                </a:solidFill>
              </a:rPr>
              <a:t>.</a:t>
            </a:r>
          </a:p>
          <a:p>
            <a:pPr lvl="1" algn="just">
              <a:buClr>
                <a:srgbClr val="18D9FD"/>
              </a:buClr>
            </a:pPr>
            <a:r>
              <a:rPr lang="es-AR" dirty="0">
                <a:solidFill>
                  <a:srgbClr val="FFFFFE"/>
                </a:solidFill>
              </a:rPr>
              <a:t>Finanzas. Crowdfunding</a:t>
            </a:r>
          </a:p>
          <a:p>
            <a:pPr lvl="1" algn="just">
              <a:buClr>
                <a:srgbClr val="18D9FD"/>
              </a:buClr>
            </a:pPr>
            <a:r>
              <a:rPr lang="es-AR" dirty="0">
                <a:solidFill>
                  <a:srgbClr val="FFFFFE"/>
                </a:solidFill>
              </a:rPr>
              <a:t>Gobierno abierto.</a:t>
            </a:r>
          </a:p>
          <a:p>
            <a:pPr lvl="1" algn="just">
              <a:buClr>
                <a:srgbClr val="18D9FD"/>
              </a:buClr>
            </a:pPr>
            <a:r>
              <a:rPr lang="es-AR" dirty="0">
                <a:solidFill>
                  <a:srgbClr val="FFFFFE"/>
                </a:solidFill>
              </a:rPr>
              <a:t>Sistemas de intercambio de valores</a:t>
            </a:r>
          </a:p>
          <a:p>
            <a:pPr algn="just">
              <a:buClr>
                <a:srgbClr val="18D9FD"/>
              </a:buClr>
            </a:pPr>
            <a:endParaRPr lang="es-AR" dirty="0">
              <a:solidFill>
                <a:srgbClr val="FFFFFE"/>
              </a:solidFill>
            </a:endParaRPr>
          </a:p>
        </p:txBody>
      </p:sp>
      <p:pic>
        <p:nvPicPr>
          <p:cNvPr id="7" name="Imagen 6">
            <a:extLst>
              <a:ext uri="{FF2B5EF4-FFF2-40B4-BE49-F238E27FC236}">
                <a16:creationId xmlns:a16="http://schemas.microsoft.com/office/drawing/2014/main" id="{AE1CF433-C0D0-4CB2-975E-34B880A209AB}"/>
              </a:ext>
            </a:extLst>
          </p:cNvPr>
          <p:cNvPicPr>
            <a:picLocks noChangeAspect="1"/>
          </p:cNvPicPr>
          <p:nvPr/>
        </p:nvPicPr>
        <p:blipFill rotWithShape="1">
          <a:blip r:embed="rId3"/>
          <a:srcRect l="4974" t="4802" r="8599" b="7149"/>
          <a:stretch/>
        </p:blipFill>
        <p:spPr>
          <a:xfrm>
            <a:off x="8354053" y="1847088"/>
            <a:ext cx="3779848" cy="2586367"/>
          </a:xfrm>
          <a:prstGeom prst="rect">
            <a:avLst/>
          </a:prstGeom>
        </p:spPr>
      </p:pic>
      <p:pic>
        <p:nvPicPr>
          <p:cNvPr id="9" name="Imagen 8">
            <a:extLst>
              <a:ext uri="{FF2B5EF4-FFF2-40B4-BE49-F238E27FC236}">
                <a16:creationId xmlns:a16="http://schemas.microsoft.com/office/drawing/2014/main" id="{B4E9A25C-C180-4398-BE8B-83B6F66E97FA}"/>
              </a:ext>
            </a:extLst>
          </p:cNvPr>
          <p:cNvPicPr>
            <a:picLocks noChangeAspect="1"/>
          </p:cNvPicPr>
          <p:nvPr/>
        </p:nvPicPr>
        <p:blipFill>
          <a:blip r:embed="rId4"/>
          <a:stretch>
            <a:fillRect/>
          </a:stretch>
        </p:blipFill>
        <p:spPr>
          <a:xfrm>
            <a:off x="8354053" y="4507345"/>
            <a:ext cx="3779848" cy="1681490"/>
          </a:xfrm>
          <a:prstGeom prst="rect">
            <a:avLst/>
          </a:prstGeom>
        </p:spPr>
      </p:pic>
    </p:spTree>
    <p:extLst>
      <p:ext uri="{BB962C8B-B14F-4D97-AF65-F5344CB8AC3E}">
        <p14:creationId xmlns:p14="http://schemas.microsoft.com/office/powerpoint/2010/main" val="80661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9C9CB8C-C1BE-4A4D-BEB2-A8B7C7039AFA}"/>
              </a:ext>
            </a:extLst>
          </p:cNvPr>
          <p:cNvPicPr>
            <a:picLocks noChangeAspect="1"/>
          </p:cNvPicPr>
          <p:nvPr/>
        </p:nvPicPr>
        <p:blipFill rotWithShape="1">
          <a:blip r:embed="rId2"/>
          <a:srcRect t="22811" r="9090"/>
          <a:stretch/>
        </p:blipFill>
        <p:spPr>
          <a:xfrm>
            <a:off x="2" y="10"/>
            <a:ext cx="12191695" cy="6857990"/>
          </a:xfrm>
          <a:prstGeom prst="rect">
            <a:avLst/>
          </a:prstGeom>
        </p:spPr>
      </p:pic>
      <p:pic>
        <p:nvPicPr>
          <p:cNvPr id="3" name="Imagen 2">
            <a:extLst>
              <a:ext uri="{FF2B5EF4-FFF2-40B4-BE49-F238E27FC236}">
                <a16:creationId xmlns:a16="http://schemas.microsoft.com/office/drawing/2014/main" id="{506F9C90-54AE-4909-B6BD-7D0C84A23B02}"/>
              </a:ext>
            </a:extLst>
          </p:cNvPr>
          <p:cNvPicPr>
            <a:picLocks noChangeAspect="1"/>
          </p:cNvPicPr>
          <p:nvPr/>
        </p:nvPicPr>
        <p:blipFill>
          <a:blip r:embed="rId3"/>
          <a:stretch>
            <a:fillRect/>
          </a:stretch>
        </p:blipFill>
        <p:spPr>
          <a:xfrm>
            <a:off x="351802" y="368640"/>
            <a:ext cx="9355618" cy="6120719"/>
          </a:xfrm>
          <a:prstGeom prst="rect">
            <a:avLst/>
          </a:prstGeom>
        </p:spPr>
      </p:pic>
    </p:spTree>
    <p:extLst>
      <p:ext uri="{BB962C8B-B14F-4D97-AF65-F5344CB8AC3E}">
        <p14:creationId xmlns:p14="http://schemas.microsoft.com/office/powerpoint/2010/main" val="23357578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9C9CB8C-C1BE-4A4D-BEB2-A8B7C7039AFA}"/>
              </a:ext>
            </a:extLst>
          </p:cNvPr>
          <p:cNvPicPr>
            <a:picLocks noChangeAspect="1"/>
          </p:cNvPicPr>
          <p:nvPr/>
        </p:nvPicPr>
        <p:blipFill rotWithShape="1">
          <a:blip r:embed="rId2"/>
          <a:srcRect t="22811" r="9090"/>
          <a:stretch/>
        </p:blipFill>
        <p:spPr>
          <a:xfrm>
            <a:off x="2" y="10"/>
            <a:ext cx="12191695" cy="6857990"/>
          </a:xfrm>
          <a:prstGeom prst="rect">
            <a:avLst/>
          </a:prstGeom>
        </p:spPr>
      </p:pic>
      <p:sp>
        <p:nvSpPr>
          <p:cNvPr id="48" name="Rectangle 35">
            <a:extLst>
              <a:ext uri="{FF2B5EF4-FFF2-40B4-BE49-F238E27FC236}">
                <a16:creationId xmlns:a16="http://schemas.microsoft.com/office/drawing/2014/main" id="{F2AF0D79-4A1A-4F27-B9F0-CF252C4AC9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636753"/>
            <a:ext cx="8299435" cy="5572810"/>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3C40A9E9-E785-4DC7-8A6D-26C3EF82EAD2}"/>
              </a:ext>
            </a:extLst>
          </p:cNvPr>
          <p:cNvSpPr>
            <a:spLocks noGrp="1"/>
          </p:cNvSpPr>
          <p:nvPr>
            <p:ph type="title"/>
          </p:nvPr>
        </p:nvSpPr>
        <p:spPr>
          <a:xfrm>
            <a:off x="1304017" y="804520"/>
            <a:ext cx="6815731" cy="1049235"/>
          </a:xfrm>
        </p:spPr>
        <p:txBody>
          <a:bodyPr>
            <a:normAutofit/>
          </a:bodyPr>
          <a:lstStyle/>
          <a:p>
            <a:r>
              <a:rPr lang="es-AR" sz="3000" dirty="0">
                <a:solidFill>
                  <a:srgbClr val="FFFFFE"/>
                </a:solidFill>
              </a:rPr>
              <a:t>La ECONOMÍA COLABORATIVA en las empresas</a:t>
            </a:r>
          </a:p>
        </p:txBody>
      </p:sp>
      <p:cxnSp>
        <p:nvCxnSpPr>
          <p:cNvPr id="49" name="Straight Connector 37">
            <a:extLst>
              <a:ext uri="{FF2B5EF4-FFF2-40B4-BE49-F238E27FC236}">
                <a16:creationId xmlns:a16="http://schemas.microsoft.com/office/drawing/2014/main" id="{8E83266B-97F8-4AB9-818F-3A70E8D85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385" y="1847088"/>
            <a:ext cx="6813363" cy="0"/>
          </a:xfrm>
          <a:prstGeom prst="line">
            <a:avLst/>
          </a:prstGeom>
          <a:ln w="31750">
            <a:solidFill>
              <a:srgbClr val="18D9FD"/>
            </a:solidFill>
          </a:ln>
        </p:spPr>
        <p:style>
          <a:lnRef idx="3">
            <a:schemeClr val="accent1"/>
          </a:lnRef>
          <a:fillRef idx="0">
            <a:schemeClr val="accent1"/>
          </a:fillRef>
          <a:effectRef idx="2">
            <a:schemeClr val="accent1"/>
          </a:effectRef>
          <a:fontRef idx="minor">
            <a:schemeClr val="tx1"/>
          </a:fontRef>
        </p:style>
      </p:cxnSp>
      <p:sp>
        <p:nvSpPr>
          <p:cNvPr id="5" name="Marcador de contenido 4">
            <a:extLst>
              <a:ext uri="{FF2B5EF4-FFF2-40B4-BE49-F238E27FC236}">
                <a16:creationId xmlns:a16="http://schemas.microsoft.com/office/drawing/2014/main" id="{9D3469DA-94FD-4BE3-9E91-F9C2391774E9}"/>
              </a:ext>
            </a:extLst>
          </p:cNvPr>
          <p:cNvSpPr>
            <a:spLocks noGrp="1"/>
          </p:cNvSpPr>
          <p:nvPr>
            <p:ph idx="1"/>
          </p:nvPr>
        </p:nvSpPr>
        <p:spPr>
          <a:xfrm>
            <a:off x="1304017" y="2015733"/>
            <a:ext cx="6815731" cy="4021267"/>
          </a:xfrm>
        </p:spPr>
        <p:txBody>
          <a:bodyPr>
            <a:normAutofit/>
          </a:bodyPr>
          <a:lstStyle/>
          <a:p>
            <a:pPr algn="just">
              <a:buClr>
                <a:srgbClr val="18D9FD"/>
              </a:buClr>
            </a:pPr>
            <a:r>
              <a:rPr lang="es-AR" dirty="0">
                <a:solidFill>
                  <a:srgbClr val="FFFFFE"/>
                </a:solidFill>
              </a:rPr>
              <a:t>La  economía  colaborativa  ha  traído  nuevos  modelos  de  negocio  con  grandes oportunidades para las empresas, los trabajadores y los gobiernos, pero también grandes  retos  de  regulación  en  el  marco  regulatorio  del  funcionamiento  de  las nuevas empresas colaborativas.</a:t>
            </a:r>
          </a:p>
        </p:txBody>
      </p:sp>
      <p:pic>
        <p:nvPicPr>
          <p:cNvPr id="7" name="Imagen 6">
            <a:extLst>
              <a:ext uri="{FF2B5EF4-FFF2-40B4-BE49-F238E27FC236}">
                <a16:creationId xmlns:a16="http://schemas.microsoft.com/office/drawing/2014/main" id="{30799366-DCF8-4D04-911F-760FE8FAB6DB}"/>
              </a:ext>
            </a:extLst>
          </p:cNvPr>
          <p:cNvPicPr>
            <a:picLocks noChangeAspect="1"/>
          </p:cNvPicPr>
          <p:nvPr/>
        </p:nvPicPr>
        <p:blipFill rotWithShape="1">
          <a:blip r:embed="rId3"/>
          <a:srcRect t="15099" b="6915"/>
          <a:stretch/>
        </p:blipFill>
        <p:spPr>
          <a:xfrm>
            <a:off x="2016758" y="3934003"/>
            <a:ext cx="5390247" cy="2807855"/>
          </a:xfrm>
          <a:prstGeom prst="rect">
            <a:avLst/>
          </a:prstGeom>
        </p:spPr>
      </p:pic>
    </p:spTree>
    <p:extLst>
      <p:ext uri="{BB962C8B-B14F-4D97-AF65-F5344CB8AC3E}">
        <p14:creationId xmlns:p14="http://schemas.microsoft.com/office/powerpoint/2010/main" val="17363740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9C9CB8C-C1BE-4A4D-BEB2-A8B7C7039AFA}"/>
              </a:ext>
            </a:extLst>
          </p:cNvPr>
          <p:cNvPicPr>
            <a:picLocks noChangeAspect="1"/>
          </p:cNvPicPr>
          <p:nvPr/>
        </p:nvPicPr>
        <p:blipFill rotWithShape="1">
          <a:blip r:embed="rId2"/>
          <a:srcRect t="22811" r="9090"/>
          <a:stretch/>
        </p:blipFill>
        <p:spPr>
          <a:xfrm>
            <a:off x="2" y="10"/>
            <a:ext cx="12191695" cy="6857990"/>
          </a:xfrm>
          <a:prstGeom prst="rect">
            <a:avLst/>
          </a:prstGeom>
        </p:spPr>
      </p:pic>
      <p:sp>
        <p:nvSpPr>
          <p:cNvPr id="48" name="Rectangle 35">
            <a:extLst>
              <a:ext uri="{FF2B5EF4-FFF2-40B4-BE49-F238E27FC236}">
                <a16:creationId xmlns:a16="http://schemas.microsoft.com/office/drawing/2014/main" id="{F2AF0D79-4A1A-4F27-B9F0-CF252C4AC9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636753"/>
            <a:ext cx="8299435" cy="5572810"/>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3C40A9E9-E785-4DC7-8A6D-26C3EF82EAD2}"/>
              </a:ext>
            </a:extLst>
          </p:cNvPr>
          <p:cNvSpPr>
            <a:spLocks noGrp="1"/>
          </p:cNvSpPr>
          <p:nvPr>
            <p:ph type="title"/>
          </p:nvPr>
        </p:nvSpPr>
        <p:spPr>
          <a:xfrm>
            <a:off x="1304017" y="804520"/>
            <a:ext cx="6815731" cy="1049235"/>
          </a:xfrm>
        </p:spPr>
        <p:txBody>
          <a:bodyPr>
            <a:normAutofit/>
          </a:bodyPr>
          <a:lstStyle/>
          <a:p>
            <a:r>
              <a:rPr lang="es-AR" sz="3000" dirty="0">
                <a:solidFill>
                  <a:srgbClr val="FFFFFE"/>
                </a:solidFill>
              </a:rPr>
              <a:t>BLOCKCHAIN (CADENA DE BLOQUES)</a:t>
            </a:r>
          </a:p>
        </p:txBody>
      </p:sp>
      <p:cxnSp>
        <p:nvCxnSpPr>
          <p:cNvPr id="49" name="Straight Connector 37">
            <a:extLst>
              <a:ext uri="{FF2B5EF4-FFF2-40B4-BE49-F238E27FC236}">
                <a16:creationId xmlns:a16="http://schemas.microsoft.com/office/drawing/2014/main" id="{8E83266B-97F8-4AB9-818F-3A70E8D85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385" y="1847088"/>
            <a:ext cx="6813363" cy="0"/>
          </a:xfrm>
          <a:prstGeom prst="line">
            <a:avLst/>
          </a:prstGeom>
          <a:ln w="31750">
            <a:solidFill>
              <a:srgbClr val="18D9FD"/>
            </a:solidFill>
          </a:ln>
        </p:spPr>
        <p:style>
          <a:lnRef idx="3">
            <a:schemeClr val="accent1"/>
          </a:lnRef>
          <a:fillRef idx="0">
            <a:schemeClr val="accent1"/>
          </a:fillRef>
          <a:effectRef idx="2">
            <a:schemeClr val="accent1"/>
          </a:effectRef>
          <a:fontRef idx="minor">
            <a:schemeClr val="tx1"/>
          </a:fontRef>
        </p:style>
      </p:cxnSp>
      <p:sp>
        <p:nvSpPr>
          <p:cNvPr id="5" name="Marcador de contenido 4">
            <a:extLst>
              <a:ext uri="{FF2B5EF4-FFF2-40B4-BE49-F238E27FC236}">
                <a16:creationId xmlns:a16="http://schemas.microsoft.com/office/drawing/2014/main" id="{9D3469DA-94FD-4BE3-9E91-F9C2391774E9}"/>
              </a:ext>
            </a:extLst>
          </p:cNvPr>
          <p:cNvSpPr>
            <a:spLocks noGrp="1"/>
          </p:cNvSpPr>
          <p:nvPr>
            <p:ph idx="1"/>
          </p:nvPr>
        </p:nvSpPr>
        <p:spPr>
          <a:xfrm>
            <a:off x="1304017" y="2015733"/>
            <a:ext cx="6815731" cy="4021267"/>
          </a:xfrm>
        </p:spPr>
        <p:txBody>
          <a:bodyPr>
            <a:normAutofit/>
          </a:bodyPr>
          <a:lstStyle/>
          <a:p>
            <a:pPr algn="just">
              <a:buClr>
                <a:srgbClr val="18D9FD"/>
              </a:buClr>
            </a:pPr>
            <a:r>
              <a:rPr lang="es-AR" dirty="0">
                <a:solidFill>
                  <a:srgbClr val="FFFFFE"/>
                </a:solidFill>
              </a:rPr>
              <a:t>La tercera parte de la unidad se  dedica a una introducción a  la tecnología </a:t>
            </a:r>
            <a:r>
              <a:rPr lang="es-AR" dirty="0" err="1">
                <a:solidFill>
                  <a:srgbClr val="FFFFFE"/>
                </a:solidFill>
              </a:rPr>
              <a:t>Blockchain</a:t>
            </a:r>
            <a:r>
              <a:rPr lang="es-AR" dirty="0">
                <a:solidFill>
                  <a:srgbClr val="FFFFFE"/>
                </a:solidFill>
              </a:rPr>
              <a:t> (cadena de bloques), una de las innovaciones tecnológicas disruptivas que potenciaran el despliegue de la Industria 4.0. Si bien no estaba contemplada en las tecnologías facilitadoras de Industria 4.0 y la cuarta revolución industrial, si es cierto que sus fundamentos técnicos si estaban presentes, dado que soportan la criptomoneda digital bitcoin que si lleva bastantes años en el mercado.</a:t>
            </a:r>
          </a:p>
        </p:txBody>
      </p:sp>
      <p:pic>
        <p:nvPicPr>
          <p:cNvPr id="2" name="Imagen 1">
            <a:extLst>
              <a:ext uri="{FF2B5EF4-FFF2-40B4-BE49-F238E27FC236}">
                <a16:creationId xmlns:a16="http://schemas.microsoft.com/office/drawing/2014/main" id="{D2BEACF6-F61F-4A34-B7F7-DA51C5658B83}"/>
              </a:ext>
            </a:extLst>
          </p:cNvPr>
          <p:cNvPicPr>
            <a:picLocks noChangeAspect="1"/>
          </p:cNvPicPr>
          <p:nvPr/>
        </p:nvPicPr>
        <p:blipFill rotWithShape="1">
          <a:blip r:embed="rId3"/>
          <a:srcRect t="2468" b="3551"/>
          <a:stretch/>
        </p:blipFill>
        <p:spPr>
          <a:xfrm>
            <a:off x="8331866" y="4182180"/>
            <a:ext cx="3824222" cy="2027383"/>
          </a:xfrm>
          <a:prstGeom prst="rect">
            <a:avLst/>
          </a:prstGeom>
        </p:spPr>
      </p:pic>
      <p:pic>
        <p:nvPicPr>
          <p:cNvPr id="3" name="Imagen 2">
            <a:extLst>
              <a:ext uri="{FF2B5EF4-FFF2-40B4-BE49-F238E27FC236}">
                <a16:creationId xmlns:a16="http://schemas.microsoft.com/office/drawing/2014/main" id="{21154438-3196-4019-A211-0F9B7C1AA9CD}"/>
              </a:ext>
            </a:extLst>
          </p:cNvPr>
          <p:cNvPicPr>
            <a:picLocks noChangeAspect="1"/>
          </p:cNvPicPr>
          <p:nvPr/>
        </p:nvPicPr>
        <p:blipFill>
          <a:blip r:embed="rId4"/>
          <a:stretch>
            <a:fillRect/>
          </a:stretch>
        </p:blipFill>
        <p:spPr>
          <a:xfrm>
            <a:off x="8331865" y="1847088"/>
            <a:ext cx="3824223" cy="2258474"/>
          </a:xfrm>
          <a:prstGeom prst="rect">
            <a:avLst/>
          </a:prstGeom>
        </p:spPr>
      </p:pic>
    </p:spTree>
    <p:extLst>
      <p:ext uri="{BB962C8B-B14F-4D97-AF65-F5344CB8AC3E}">
        <p14:creationId xmlns:p14="http://schemas.microsoft.com/office/powerpoint/2010/main" val="1125506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9C9CB8C-C1BE-4A4D-BEB2-A8B7C7039AFA}"/>
              </a:ext>
            </a:extLst>
          </p:cNvPr>
          <p:cNvPicPr>
            <a:picLocks noChangeAspect="1"/>
          </p:cNvPicPr>
          <p:nvPr/>
        </p:nvPicPr>
        <p:blipFill rotWithShape="1">
          <a:blip r:embed="rId2"/>
          <a:srcRect t="22811" r="9090"/>
          <a:stretch/>
        </p:blipFill>
        <p:spPr>
          <a:xfrm>
            <a:off x="2" y="10"/>
            <a:ext cx="12191695" cy="6857990"/>
          </a:xfrm>
          <a:prstGeom prst="rect">
            <a:avLst/>
          </a:prstGeom>
        </p:spPr>
      </p:pic>
      <p:sp>
        <p:nvSpPr>
          <p:cNvPr id="48" name="Rectangle 35">
            <a:extLst>
              <a:ext uri="{FF2B5EF4-FFF2-40B4-BE49-F238E27FC236}">
                <a16:creationId xmlns:a16="http://schemas.microsoft.com/office/drawing/2014/main" id="{F2AF0D79-4A1A-4F27-B9F0-CF252C4AC9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636753"/>
            <a:ext cx="8299435" cy="5572810"/>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3C40A9E9-E785-4DC7-8A6D-26C3EF82EAD2}"/>
              </a:ext>
            </a:extLst>
          </p:cNvPr>
          <p:cNvSpPr>
            <a:spLocks noGrp="1"/>
          </p:cNvSpPr>
          <p:nvPr>
            <p:ph type="title"/>
          </p:nvPr>
        </p:nvSpPr>
        <p:spPr>
          <a:xfrm>
            <a:off x="1304017" y="804520"/>
            <a:ext cx="6815731" cy="1049235"/>
          </a:xfrm>
        </p:spPr>
        <p:txBody>
          <a:bodyPr>
            <a:normAutofit/>
          </a:bodyPr>
          <a:lstStyle/>
          <a:p>
            <a:r>
              <a:rPr lang="es-AR" sz="3000" dirty="0">
                <a:solidFill>
                  <a:srgbClr val="FFFFFE"/>
                </a:solidFill>
              </a:rPr>
              <a:t>IMPACTO DEL BLOCKCHAIN EN EL PRESENTE</a:t>
            </a:r>
          </a:p>
        </p:txBody>
      </p:sp>
      <p:cxnSp>
        <p:nvCxnSpPr>
          <p:cNvPr id="49" name="Straight Connector 37">
            <a:extLst>
              <a:ext uri="{FF2B5EF4-FFF2-40B4-BE49-F238E27FC236}">
                <a16:creationId xmlns:a16="http://schemas.microsoft.com/office/drawing/2014/main" id="{8E83266B-97F8-4AB9-818F-3A70E8D85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385" y="1847088"/>
            <a:ext cx="6813363" cy="0"/>
          </a:xfrm>
          <a:prstGeom prst="line">
            <a:avLst/>
          </a:prstGeom>
          <a:ln w="31750">
            <a:solidFill>
              <a:srgbClr val="18D9FD"/>
            </a:solidFill>
          </a:ln>
        </p:spPr>
        <p:style>
          <a:lnRef idx="3">
            <a:schemeClr val="accent1"/>
          </a:lnRef>
          <a:fillRef idx="0">
            <a:schemeClr val="accent1"/>
          </a:fillRef>
          <a:effectRef idx="2">
            <a:schemeClr val="accent1"/>
          </a:effectRef>
          <a:fontRef idx="minor">
            <a:schemeClr val="tx1"/>
          </a:fontRef>
        </p:style>
      </p:cxnSp>
      <p:sp>
        <p:nvSpPr>
          <p:cNvPr id="5" name="Marcador de contenido 4">
            <a:extLst>
              <a:ext uri="{FF2B5EF4-FFF2-40B4-BE49-F238E27FC236}">
                <a16:creationId xmlns:a16="http://schemas.microsoft.com/office/drawing/2014/main" id="{9D3469DA-94FD-4BE3-9E91-F9C2391774E9}"/>
              </a:ext>
            </a:extLst>
          </p:cNvPr>
          <p:cNvSpPr>
            <a:spLocks noGrp="1"/>
          </p:cNvSpPr>
          <p:nvPr>
            <p:ph idx="1"/>
          </p:nvPr>
        </p:nvSpPr>
        <p:spPr>
          <a:xfrm>
            <a:off x="1304017" y="2015733"/>
            <a:ext cx="6815731" cy="4021267"/>
          </a:xfrm>
        </p:spPr>
        <p:txBody>
          <a:bodyPr>
            <a:normAutofit/>
          </a:bodyPr>
          <a:lstStyle/>
          <a:p>
            <a:pPr algn="just">
              <a:buClr>
                <a:srgbClr val="18D9FD"/>
              </a:buClr>
            </a:pPr>
            <a:r>
              <a:rPr lang="es-AR" dirty="0">
                <a:solidFill>
                  <a:srgbClr val="FFFFFE"/>
                </a:solidFill>
              </a:rPr>
              <a:t>Numerosas fuentes y gurús de reconocido prestigio en el  campo económico, industrial y social, consideran que la tecnología </a:t>
            </a:r>
            <a:r>
              <a:rPr lang="es-AR" dirty="0" err="1">
                <a:solidFill>
                  <a:srgbClr val="FFFFFE"/>
                </a:solidFill>
              </a:rPr>
              <a:t>Blockchain</a:t>
            </a:r>
            <a:r>
              <a:rPr lang="es-AR" dirty="0">
                <a:solidFill>
                  <a:srgbClr val="FFFFFE"/>
                </a:solidFill>
              </a:rPr>
              <a:t> puede llegar a tener un impacto como  lo tuvo Internet y la Web, a principios de los 90, impacto que sigue vigente hoy día.</a:t>
            </a:r>
          </a:p>
        </p:txBody>
      </p:sp>
      <p:pic>
        <p:nvPicPr>
          <p:cNvPr id="2" name="Imagen 1">
            <a:extLst>
              <a:ext uri="{FF2B5EF4-FFF2-40B4-BE49-F238E27FC236}">
                <a16:creationId xmlns:a16="http://schemas.microsoft.com/office/drawing/2014/main" id="{08DB4871-2F91-482A-A1CD-3C9662D2E17E}"/>
              </a:ext>
            </a:extLst>
          </p:cNvPr>
          <p:cNvPicPr>
            <a:picLocks noChangeAspect="1"/>
          </p:cNvPicPr>
          <p:nvPr/>
        </p:nvPicPr>
        <p:blipFill>
          <a:blip r:embed="rId3"/>
          <a:stretch>
            <a:fillRect/>
          </a:stretch>
        </p:blipFill>
        <p:spPr>
          <a:xfrm>
            <a:off x="2117017" y="3946163"/>
            <a:ext cx="5189729" cy="2823243"/>
          </a:xfrm>
          <a:prstGeom prst="rect">
            <a:avLst/>
          </a:prstGeom>
        </p:spPr>
      </p:pic>
    </p:spTree>
    <p:extLst>
      <p:ext uri="{BB962C8B-B14F-4D97-AF65-F5344CB8AC3E}">
        <p14:creationId xmlns:p14="http://schemas.microsoft.com/office/powerpoint/2010/main" val="36349198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9C9CB8C-C1BE-4A4D-BEB2-A8B7C7039AFA}"/>
              </a:ext>
            </a:extLst>
          </p:cNvPr>
          <p:cNvPicPr>
            <a:picLocks noChangeAspect="1"/>
          </p:cNvPicPr>
          <p:nvPr/>
        </p:nvPicPr>
        <p:blipFill rotWithShape="1">
          <a:blip r:embed="rId2"/>
          <a:srcRect t="22811" r="9090"/>
          <a:stretch/>
        </p:blipFill>
        <p:spPr>
          <a:xfrm>
            <a:off x="2" y="10"/>
            <a:ext cx="12191695" cy="6857990"/>
          </a:xfrm>
          <a:prstGeom prst="rect">
            <a:avLst/>
          </a:prstGeom>
        </p:spPr>
      </p:pic>
      <p:sp>
        <p:nvSpPr>
          <p:cNvPr id="48" name="Rectangle 35">
            <a:extLst>
              <a:ext uri="{FF2B5EF4-FFF2-40B4-BE49-F238E27FC236}">
                <a16:creationId xmlns:a16="http://schemas.microsoft.com/office/drawing/2014/main" id="{F2AF0D79-4A1A-4F27-B9F0-CF252C4AC9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636753"/>
            <a:ext cx="8299435" cy="5572810"/>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3C40A9E9-E785-4DC7-8A6D-26C3EF82EAD2}"/>
              </a:ext>
            </a:extLst>
          </p:cNvPr>
          <p:cNvSpPr>
            <a:spLocks noGrp="1"/>
          </p:cNvSpPr>
          <p:nvPr>
            <p:ph type="title"/>
          </p:nvPr>
        </p:nvSpPr>
        <p:spPr>
          <a:xfrm>
            <a:off x="1304017" y="804520"/>
            <a:ext cx="6815731" cy="1049235"/>
          </a:xfrm>
        </p:spPr>
        <p:txBody>
          <a:bodyPr>
            <a:normAutofit/>
          </a:bodyPr>
          <a:lstStyle/>
          <a:p>
            <a:r>
              <a:rPr lang="es-AR" sz="3000" dirty="0">
                <a:solidFill>
                  <a:srgbClr val="FFFFFE"/>
                </a:solidFill>
              </a:rPr>
              <a:t>CARACTERÍSTICAS DE LAS TECNOLOGÍAS BLOCKCHAIN</a:t>
            </a:r>
          </a:p>
        </p:txBody>
      </p:sp>
      <p:cxnSp>
        <p:nvCxnSpPr>
          <p:cNvPr id="49" name="Straight Connector 37">
            <a:extLst>
              <a:ext uri="{FF2B5EF4-FFF2-40B4-BE49-F238E27FC236}">
                <a16:creationId xmlns:a16="http://schemas.microsoft.com/office/drawing/2014/main" id="{8E83266B-97F8-4AB9-818F-3A70E8D85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385" y="1847088"/>
            <a:ext cx="6813363" cy="0"/>
          </a:xfrm>
          <a:prstGeom prst="line">
            <a:avLst/>
          </a:prstGeom>
          <a:ln w="31750">
            <a:solidFill>
              <a:srgbClr val="18D9FD"/>
            </a:solidFill>
          </a:ln>
        </p:spPr>
        <p:style>
          <a:lnRef idx="3">
            <a:schemeClr val="accent1"/>
          </a:lnRef>
          <a:fillRef idx="0">
            <a:schemeClr val="accent1"/>
          </a:fillRef>
          <a:effectRef idx="2">
            <a:schemeClr val="accent1"/>
          </a:effectRef>
          <a:fontRef idx="minor">
            <a:schemeClr val="tx1"/>
          </a:fontRef>
        </p:style>
      </p:cxnSp>
      <p:sp>
        <p:nvSpPr>
          <p:cNvPr id="5" name="Marcador de contenido 4">
            <a:extLst>
              <a:ext uri="{FF2B5EF4-FFF2-40B4-BE49-F238E27FC236}">
                <a16:creationId xmlns:a16="http://schemas.microsoft.com/office/drawing/2014/main" id="{9D3469DA-94FD-4BE3-9E91-F9C2391774E9}"/>
              </a:ext>
            </a:extLst>
          </p:cNvPr>
          <p:cNvSpPr>
            <a:spLocks noGrp="1"/>
          </p:cNvSpPr>
          <p:nvPr>
            <p:ph idx="1"/>
          </p:nvPr>
        </p:nvSpPr>
        <p:spPr>
          <a:xfrm>
            <a:off x="1304017" y="2015733"/>
            <a:ext cx="6815731" cy="4021267"/>
          </a:xfrm>
        </p:spPr>
        <p:txBody>
          <a:bodyPr>
            <a:normAutofit/>
          </a:bodyPr>
          <a:lstStyle/>
          <a:p>
            <a:pPr algn="just">
              <a:buClr>
                <a:srgbClr val="18D9FD"/>
              </a:buClr>
            </a:pPr>
            <a:r>
              <a:rPr lang="es-AR" dirty="0">
                <a:solidFill>
                  <a:srgbClr val="FFFFFE"/>
                </a:solidFill>
              </a:rPr>
              <a:t>Las tecnologías de cadena de bloques  es  una  combinación  de tecnologías  de registro de datos que actúan como una base de datos distribuida que se apoya, a su vez, en tres  grandes  tecnologías:  Redes  P2P  “igual a  igual”,  Criptografía  y sellado de tiempo (time </a:t>
            </a:r>
            <a:r>
              <a:rPr lang="es-AR" dirty="0" err="1">
                <a:solidFill>
                  <a:srgbClr val="FFFFFE"/>
                </a:solidFill>
              </a:rPr>
              <a:t>stamping</a:t>
            </a:r>
            <a:r>
              <a:rPr lang="es-AR" dirty="0">
                <a:solidFill>
                  <a:srgbClr val="FFFFFE"/>
                </a:solidFill>
              </a:rPr>
              <a:t>).</a:t>
            </a:r>
          </a:p>
          <a:p>
            <a:pPr algn="just">
              <a:buClr>
                <a:srgbClr val="18D9FD"/>
              </a:buClr>
            </a:pPr>
            <a:r>
              <a:rPr lang="es-AR" dirty="0">
                <a:solidFill>
                  <a:srgbClr val="FFFFFE"/>
                </a:solidFill>
              </a:rPr>
              <a:t>Las  cadenas  de  bloques  son  muy  seguras,  transparentes  y  confiables sin necesidad de intermediarios. Sus grandes  ventajas en la transmisión de datos son la seguridad, privacidad autentificación y rapidez.</a:t>
            </a:r>
          </a:p>
          <a:p>
            <a:pPr algn="just">
              <a:buClr>
                <a:srgbClr val="18D9FD"/>
              </a:buClr>
            </a:pPr>
            <a:endParaRPr lang="es-AR" dirty="0">
              <a:solidFill>
                <a:srgbClr val="FFFFFE"/>
              </a:solidFill>
            </a:endParaRPr>
          </a:p>
        </p:txBody>
      </p:sp>
    </p:spTree>
    <p:extLst>
      <p:ext uri="{BB962C8B-B14F-4D97-AF65-F5344CB8AC3E}">
        <p14:creationId xmlns:p14="http://schemas.microsoft.com/office/powerpoint/2010/main" val="582241112"/>
      </p:ext>
    </p:extLst>
  </p:cSld>
  <p:clrMapOvr>
    <a:masterClrMapping/>
  </p:clrMapOvr>
</p:sld>
</file>

<file path=ppt/theme/theme1.xml><?xml version="1.0" encoding="utf-8"?>
<a:theme xmlns:a="http://schemas.openxmlformats.org/drawingml/2006/main" name="Galería">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
  <TotalTime>417</TotalTime>
  <Words>671</Words>
  <Application>Microsoft Office PowerPoint</Application>
  <PresentationFormat>Panorámica</PresentationFormat>
  <Paragraphs>35</Paragraphs>
  <Slides>11</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11</vt:i4>
      </vt:variant>
    </vt:vector>
  </HeadingPairs>
  <TitlesOfParts>
    <vt:vector size="14" baseType="lpstr">
      <vt:lpstr>Arial</vt:lpstr>
      <vt:lpstr>Gill Sans MT</vt:lpstr>
      <vt:lpstr>Galería</vt:lpstr>
      <vt:lpstr>Industria 4.0</vt:lpstr>
      <vt:lpstr>EL ALGORITMO COMO MODELO DE NEGOCIO EN LA ECONOMÍA DIGITAL</vt:lpstr>
      <vt:lpstr>La ECONOMÍA COLABORATIVA</vt:lpstr>
      <vt:lpstr>Sectores de impacto de la economía colaborativa</vt:lpstr>
      <vt:lpstr>Presentación de PowerPoint</vt:lpstr>
      <vt:lpstr>La ECONOMÍA COLABORATIVA en las empresas</vt:lpstr>
      <vt:lpstr>BLOCKCHAIN (CADENA DE BLOQUES)</vt:lpstr>
      <vt:lpstr>IMPACTO DEL BLOCKCHAIN EN EL PRESENTE</vt:lpstr>
      <vt:lpstr>CARACTERÍSTICAS DE LAS TECNOLOGÍAS BLOCKCHAIN</vt:lpstr>
      <vt:lpstr>Presentación de PowerPoint</vt:lpstr>
      <vt:lpstr>EL BLOCKCHAIN EN INDUSTRIA 4.0</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INDUSTRIA 4.0</dc:title>
  <dc:creator>Leo Colloca</dc:creator>
  <cp:lastModifiedBy>Leo Colloca</cp:lastModifiedBy>
  <cp:revision>32</cp:revision>
  <dcterms:created xsi:type="dcterms:W3CDTF">2019-02-13T04:38:22Z</dcterms:created>
  <dcterms:modified xsi:type="dcterms:W3CDTF">2019-02-17T10:57:04Z</dcterms:modified>
</cp:coreProperties>
</file>